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322" r:id="rId22"/>
    <p:sldId id="278" r:id="rId23"/>
    <p:sldId id="331" r:id="rId24"/>
    <p:sldId id="330" r:id="rId25"/>
    <p:sldId id="286" r:id="rId26"/>
    <p:sldId id="285" r:id="rId27"/>
    <p:sldId id="280" r:id="rId28"/>
    <p:sldId id="321" r:id="rId29"/>
    <p:sldId id="328" r:id="rId30"/>
    <p:sldId id="332" r:id="rId31"/>
    <p:sldId id="287" r:id="rId32"/>
    <p:sldId id="333" r:id="rId33"/>
    <p:sldId id="289" r:id="rId34"/>
    <p:sldId id="307" r:id="rId35"/>
    <p:sldId id="323" r:id="rId36"/>
    <p:sldId id="320" r:id="rId37"/>
    <p:sldId id="334" r:id="rId38"/>
    <p:sldId id="329" r:id="rId39"/>
    <p:sldId id="292" r:id="rId40"/>
    <p:sldId id="293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10/27/2023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27.10.2023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27.10.2023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27.10.2023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27.10.2023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27.10.2023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27.10.2023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27.10.2023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27.10.2023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27.10.2023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27.10.2023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27.10.2023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27.10.2023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i.meta.com/research/publications/llama-2-open-foundation-and-fine-tuned-chat-models/" TargetMode="External"/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bard.google.com/chat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ai.com/chatgpt" TargetMode="External"/><Relationship Id="rId5" Type="http://schemas.openxmlformats.org/officeDocument/2006/relationships/hyperlink" Target="https://arxiv.org/abs/2210.03629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2" Type="http://schemas.openxmlformats.org/officeDocument/2006/relationships/hyperlink" Target="https://arxiv.org/abs/2005.114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2.04761" TargetMode="External"/><Relationship Id="rId4" Type="http://schemas.openxmlformats.org/officeDocument/2006/relationships/hyperlink" Target="https://docs.langchain.com/docs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6.09685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302.14045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dept.ai/blog/fuyu-8b" TargetMode="External"/><Relationship Id="rId4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8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4397456" y="5233080"/>
            <a:ext cx="37332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4604039" y="3348448"/>
            <a:ext cx="329668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corresponding key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130753" y="5742950"/>
            <a:ext cx="968137" cy="9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00724" y="3742415"/>
            <a:ext cx="1589265" cy="3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468AA8-4434-4F16-2DAE-15A5F30CB5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501" y="4679150"/>
            <a:ext cx="1929714" cy="1859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6CE5BC-1E0D-31C6-A9DF-34AE556474D2}"/>
              </a:ext>
            </a:extLst>
          </p:cNvPr>
          <p:cNvSpPr txBox="1"/>
          <p:nvPr/>
        </p:nvSpPr>
        <p:spPr>
          <a:xfrm>
            <a:off x="3162957" y="5726474"/>
            <a:ext cx="72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query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8AE804-B1FB-158B-B41B-31D3529FA28C}"/>
              </a:ext>
            </a:extLst>
          </p:cNvPr>
          <p:cNvSpPr txBox="1"/>
          <p:nvPr/>
        </p:nvSpPr>
        <p:spPr>
          <a:xfrm>
            <a:off x="377959" y="5419784"/>
            <a:ext cx="112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68701C1-F56B-1B1A-FEEC-56199A5F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07203"/>
            <a:ext cx="10905066" cy="50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1C4AB-463D-6948-9C80-0DCDA2F1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49D05A8-43E9-1C49-8606-50AB68220DEC}" type="slidenum">
              <a:rPr lang="en-DE" smtClean="0"/>
              <a:pPr>
                <a:spcAft>
                  <a:spcPts val="600"/>
                </a:spcAft>
              </a:pPr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4492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A201D-C63F-DBAE-A32A-E2FDEA988DED}"/>
              </a:ext>
            </a:extLst>
          </p:cNvPr>
          <p:cNvSpPr txBox="1"/>
          <p:nvPr/>
        </p:nvSpPr>
        <p:spPr>
          <a:xfrm>
            <a:off x="10330249" y="136525"/>
            <a:ext cx="1861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another example: Meta’s </a:t>
            </a:r>
            <a:r>
              <a:rPr lang="en-GB" dirty="0">
                <a:hlinkClick r:id="rId8"/>
              </a:rPr>
              <a:t>Llama2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  <a:r>
              <a:rPr lang="en-GB" dirty="0"/>
              <a:t>: A New Paradigm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616"/>
            <a:ext cx="5047267" cy="4878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212529"/>
                </a:solidFill>
              </a:rPr>
              <a:t>z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ero-shot learning: no examples, just instructions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  <a:sym typeface="Wingdings" panose="05000000000000000000" pitchFamily="2" charset="2"/>
              </a:rPr>
              <a:t> multi-task learning</a:t>
            </a:r>
            <a:endParaRPr lang="en-GB" sz="2400" b="0" i="0" u="none" strike="noStrike" dirty="0">
              <a:solidFill>
                <a:srgbClr val="212529"/>
              </a:solidFill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  <a:r>
              <a:rPr lang="en-GB" dirty="0"/>
              <a:t>: </a:t>
            </a:r>
            <a:r>
              <a:rPr lang="en-GB" b="1" dirty="0"/>
              <a:t>LARGE</a:t>
            </a:r>
            <a:r>
              <a:rPr lang="en-GB" dirty="0"/>
              <a:t> Language Models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era of large-scale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multi-task learning: perform new tasks at test time without task-specific training (simply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 err="1">
                <a:solidFill>
                  <a:srgbClr val="212529"/>
                </a:solidFill>
                <a:hlinkClick r:id="rId5"/>
              </a:rPr>
              <a:t>ReAct</a:t>
            </a:r>
            <a:r>
              <a:rPr lang="en-GB" dirty="0">
                <a:solidFill>
                  <a:srgbClr val="212529"/>
                </a:solidFill>
              </a:rPr>
              <a:t>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r>
              <a:rPr lang="en-GB" dirty="0">
                <a:solidFill>
                  <a:srgbClr val="212529"/>
                </a:solidFill>
              </a:rPr>
              <a:t>, </a:t>
            </a: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6"/>
              </a:rPr>
              <a:t>ChatGPT</a:t>
            </a:r>
            <a:r>
              <a:rPr lang="en-DE" dirty="0"/>
              <a:t>,</a:t>
            </a:r>
            <a:r>
              <a:rPr lang="en-GB" dirty="0"/>
              <a:t> </a:t>
            </a:r>
            <a:r>
              <a:rPr lang="en-GB" dirty="0">
                <a:hlinkClick r:id="rId7"/>
              </a:rPr>
              <a:t>Bard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DA32-BF06-BFF5-75BE-84612B69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Struggling with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8F654-8684-E5BA-6A19-1DB6137B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LLMs have only </a:t>
            </a:r>
            <a:r>
              <a:rPr lang="en-GB" sz="2200" dirty="0">
                <a:solidFill>
                  <a:srgbClr val="212529"/>
                </a:solidFill>
              </a:rPr>
              <a:t>implicit knowledge (memorization of information in weights): </a:t>
            </a:r>
            <a:r>
              <a:rPr lang="en-GB" sz="2200" dirty="0">
                <a:solidFill>
                  <a:srgbClr val="212529"/>
                </a:solidFill>
                <a:sym typeface="Wingdings" pitchFamily="2" charset="2"/>
              </a:rPr>
              <a:t>limitations in terms of explicit factual knowledge, arithmetic operations, etc (hallucinating facts)</a:t>
            </a:r>
            <a:endParaRPr lang="en-GB" sz="2200" dirty="0"/>
          </a:p>
          <a:p>
            <a:pPr marL="0" indent="0">
              <a:buNone/>
            </a:pPr>
            <a:r>
              <a:rPr lang="en-GB" sz="2200" dirty="0"/>
              <a:t>sometimes compared to Kahneman’s intuitive “System 1” (from Thinking, Fast and Slow)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analytical ”System 2” can be (partly) employed by:</a:t>
            </a:r>
          </a:p>
          <a:p>
            <a:r>
              <a:rPr lang="en-GB" sz="2200" dirty="0"/>
              <a:t>retrieval augmentation, e.g., via vector stores (</a:t>
            </a:r>
            <a:r>
              <a:rPr lang="en-GB" sz="2200" dirty="0">
                <a:hlinkClick r:id="rId2"/>
              </a:rPr>
              <a:t>RAG</a:t>
            </a:r>
            <a:r>
              <a:rPr lang="en-GB" sz="2200" dirty="0"/>
              <a:t>, </a:t>
            </a:r>
            <a:r>
              <a:rPr lang="en-GB" sz="2200" dirty="0" err="1">
                <a:hlinkClick r:id="rId3"/>
              </a:rPr>
              <a:t>LlamaIndex</a:t>
            </a:r>
            <a:r>
              <a:rPr lang="en-GB" sz="2200" dirty="0"/>
              <a:t>)</a:t>
            </a:r>
          </a:p>
          <a:p>
            <a:r>
              <a:rPr lang="en-GB" sz="2200" dirty="0"/>
              <a:t>tool usage (</a:t>
            </a:r>
            <a:r>
              <a:rPr lang="en-GB" sz="2200" dirty="0" err="1">
                <a:hlinkClick r:id="rId4"/>
              </a:rPr>
              <a:t>LangChain</a:t>
            </a:r>
            <a:r>
              <a:rPr lang="en-GB" sz="2200" dirty="0"/>
              <a:t>, </a:t>
            </a:r>
            <a:r>
              <a:rPr lang="en-GB" sz="2200" dirty="0" err="1">
                <a:hlinkClick r:id="rId5"/>
              </a:rPr>
              <a:t>Toolformer</a:t>
            </a:r>
            <a:r>
              <a:rPr lang="en-GB" sz="2200" dirty="0"/>
              <a:t>)</a:t>
            </a:r>
          </a:p>
          <a:p>
            <a:r>
              <a:rPr lang="en-GB" sz="2200" dirty="0"/>
              <a:t>implicit code execution (e.g., in Bard)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200" dirty="0"/>
              <a:t>still largely missing for AGI: agency (although simple automated workflows can be built)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1EE5B-5F3A-A11E-C13B-66F632A7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1784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You Get Is What You Asked For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923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D07C-8362-D471-3F09-B2FC34755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LLM 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C3D-25E9-6468-66D7-A1D0E870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63032" cy="4351338"/>
          </a:xfrm>
        </p:spPr>
        <p:txBody>
          <a:bodyPr/>
          <a:lstStyle/>
          <a:p>
            <a:r>
              <a:rPr lang="en-GB" dirty="0"/>
              <a:t>transformer efficiency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prompting strategies to let LLM agents show reasoning/planning capabilities and use tools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fine-tuning efficiency (e.g., </a:t>
            </a:r>
            <a:r>
              <a:rPr lang="en-GB" dirty="0" err="1">
                <a:hlinkClick r:id="rId2"/>
              </a:rPr>
              <a:t>LoRA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RAG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4E765-465F-5DF8-7C82-EFF8EB0E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39AF0-AD23-CD56-20D8-7903852F6D0B}"/>
              </a:ext>
            </a:extLst>
          </p:cNvPr>
          <p:cNvSpPr txBox="1"/>
          <p:nvPr/>
        </p:nvSpPr>
        <p:spPr>
          <a:xfrm>
            <a:off x="8377881" y="4757177"/>
            <a:ext cx="3560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make use of your own data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FB3DAB-13A7-BECC-05D8-39C93C8D6361}"/>
              </a:ext>
            </a:extLst>
          </p:cNvPr>
          <p:cNvSpPr/>
          <p:nvPr/>
        </p:nvSpPr>
        <p:spPr>
          <a:xfrm>
            <a:off x="7801232" y="4201297"/>
            <a:ext cx="576649" cy="1573427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67466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04" y="2794679"/>
            <a:ext cx="8764192" cy="316272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680-C8C3-4448-E421-142A36644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15" y="1491043"/>
            <a:ext cx="11130170" cy="1298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/>
              <a:t>example: </a:t>
            </a:r>
            <a:r>
              <a:rPr lang="en-DE" sz="2200" dirty="0">
                <a:hlinkClick r:id="rId3"/>
              </a:rPr>
              <a:t>CLIP</a:t>
            </a:r>
            <a:r>
              <a:rPr lang="en-DE" sz="2200" dirty="0"/>
              <a:t> (</a:t>
            </a:r>
            <a:r>
              <a:rPr lang="en-GB" sz="2200" dirty="0"/>
              <a:t>Contrastive Language-Image Pre-training</a:t>
            </a:r>
            <a:r>
              <a:rPr lang="en-DE" sz="22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z</a:t>
            </a:r>
            <a:r>
              <a:rPr lang="en-DE" sz="2200" dirty="0"/>
              <a:t>ero-shot transfer (e.g., for object recognition)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34372D-ABF2-3ACF-14FA-75F8EECB79E5}"/>
              </a:ext>
            </a:extLst>
          </p:cNvPr>
          <p:cNvSpPr txBox="1"/>
          <p:nvPr/>
        </p:nvSpPr>
        <p:spPr>
          <a:xfrm>
            <a:off x="838198" y="6379989"/>
            <a:ext cx="10184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multi-modal perception as input for LLMs: </a:t>
            </a:r>
            <a:r>
              <a:rPr lang="en-GB" sz="2000" dirty="0">
                <a:hlinkClick r:id="rId4"/>
              </a:rPr>
              <a:t>KOSMOS-1</a:t>
            </a:r>
            <a:endParaRPr lang="en-GB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A3F93-34E7-65A2-FC76-2566B0B4E621}"/>
              </a:ext>
            </a:extLst>
          </p:cNvPr>
          <p:cNvSpPr txBox="1"/>
          <p:nvPr/>
        </p:nvSpPr>
        <p:spPr>
          <a:xfrm>
            <a:off x="2380735" y="5634242"/>
            <a:ext cx="124700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ViT</a:t>
            </a:r>
            <a:endParaRPr lang="en-GB" dirty="0"/>
          </a:p>
          <a:p>
            <a:r>
              <a:rPr lang="en-GB" dirty="0"/>
              <a:t>(or </a:t>
            </a:r>
            <a:r>
              <a:rPr lang="en-GB" dirty="0" err="1"/>
              <a:t>ResNet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F5D09-EB9B-FD8F-D77C-82EA85543FC9}"/>
              </a:ext>
            </a:extLst>
          </p:cNvPr>
          <p:cNvSpPr txBox="1"/>
          <p:nvPr/>
        </p:nvSpPr>
        <p:spPr>
          <a:xfrm>
            <a:off x="3405654" y="2842477"/>
            <a:ext cx="13046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A8264-EE54-2A93-FC6E-01188FBD7C7C}"/>
              </a:ext>
            </a:extLst>
          </p:cNvPr>
          <p:cNvSpPr txBox="1"/>
          <p:nvPr/>
        </p:nvSpPr>
        <p:spPr>
          <a:xfrm>
            <a:off x="5249614" y="5903814"/>
            <a:ext cx="16927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F8D7-A0DD-DD68-7A2E-43748C3F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Image Understanding and Multi-Purpose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C250E-D183-B252-2347-54D18682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775" y="1690688"/>
            <a:ext cx="4000500" cy="466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800" dirty="0"/>
              <a:t>multi-purpose (m</a:t>
            </a:r>
            <a:r>
              <a:rPr lang="en-DE" sz="2800" dirty="0"/>
              <a:t>ulti-modal and multi-task) models as next generalization step of ML (e.g., Google’s </a:t>
            </a:r>
            <a:r>
              <a:rPr lang="en-DE" sz="2800" dirty="0">
                <a:hlinkClick r:id="rId2"/>
              </a:rPr>
              <a:t>Pathways</a:t>
            </a:r>
            <a:r>
              <a:rPr lang="en-DE" sz="2800" dirty="0"/>
              <a:t>)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t</a:t>
            </a:r>
            <a:r>
              <a:rPr lang="en-DE" sz="2800" dirty="0"/>
              <a:t>ransformers good candidate</a:t>
            </a:r>
            <a:r>
              <a:rPr lang="en-GB" sz="2800" dirty="0"/>
              <a:t>: </a:t>
            </a:r>
            <a:r>
              <a:rPr lang="en-DE" sz="2800" dirty="0"/>
              <a:t>universal and flexible architecture, little task-specific inductive bias</a:t>
            </a:r>
            <a:r>
              <a:rPr lang="en-GB" sz="2800" dirty="0"/>
              <a:t> (but therefore needing lots of data</a:t>
            </a:r>
            <a:r>
              <a:rPr lang="en-DE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DA84-7932-EC17-421F-F2807DB1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1808C-3B84-3F3C-8CB2-B91504F8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1415714"/>
            <a:ext cx="4238625" cy="52868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CF915-77FE-A286-95FE-DAAB07F17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509" y="1415714"/>
            <a:ext cx="3075391" cy="5307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E9464-57FA-5E6F-2745-0D3C27152BA2}"/>
              </a:ext>
            </a:extLst>
          </p:cNvPr>
          <p:cNvSpPr txBox="1"/>
          <p:nvPr/>
        </p:nvSpPr>
        <p:spPr>
          <a:xfrm>
            <a:off x="3487775" y="643572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542114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</a:t>
            </a:r>
            <a:r>
              <a:rPr lang="en-GB" sz="2800" dirty="0"/>
              <a:t>(diffusion) </a:t>
            </a:r>
            <a:r>
              <a:rPr lang="en-DE" sz="2800" dirty="0"/>
              <a:t>conditioned on CLIP embedding</a:t>
            </a:r>
            <a:r>
              <a:rPr lang="en-GB" sz="2800" dirty="0"/>
              <a:t>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38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16452</TotalTime>
  <Words>2347</Words>
  <Application>Microsoft Office PowerPoint</Application>
  <PresentationFormat>Widescreen</PresentationFormat>
  <Paragraphs>364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Transformer Variants</vt:lpstr>
      <vt:lpstr>Large Language Models (LLM)</vt:lpstr>
      <vt:lpstr>PowerPoint Presentation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Learning: A New Paradigm</vt:lpstr>
      <vt:lpstr>Size Matters: LARGE Language Models</vt:lpstr>
      <vt:lpstr>Struggling with Facts</vt:lpstr>
      <vt:lpstr>What You Get Is What You Asked For</vt:lpstr>
      <vt:lpstr>Hot LLM Research Topics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Image Understanding and Multi-Purpose Models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354</cp:revision>
  <dcterms:created xsi:type="dcterms:W3CDTF">2022-07-19T11:32:37Z</dcterms:created>
  <dcterms:modified xsi:type="dcterms:W3CDTF">2023-10-27T11:29:10Z</dcterms:modified>
</cp:coreProperties>
</file>

<file path=docProps/thumbnail.jpeg>
</file>